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6" r:id="rId3"/>
    <p:sldId id="264" r:id="rId4"/>
    <p:sldId id="268" r:id="rId5"/>
    <p:sldId id="258" r:id="rId6"/>
    <p:sldId id="265" r:id="rId7"/>
  </p:sldIdLst>
  <p:sldSz cx="12192000" cy="6858000"/>
  <p:notesSz cx="6858000" cy="12192000"/>
  <p:defaultTextStyle>
    <a:defPPr>
      <a:defRPr lang="de-DE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03BD"/>
    <a:srgbClr val="2B4F67"/>
    <a:srgbClr val="3AA9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930"/>
    <p:restoredTop sz="94648"/>
  </p:normalViewPr>
  <p:slideViewPr>
    <p:cSldViewPr>
      <p:cViewPr varScale="1">
        <p:scale>
          <a:sx n="98" d="100"/>
          <a:sy n="98" d="100"/>
        </p:scale>
        <p:origin x="192" y="4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Kopfzeilenplatzhalt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Datumsplatzhalter 2"/>
          <p:cNvSpPr>
            <a:spLocks noGrp="1"/>
          </p:cNvSpPr>
          <p:nvPr>
            <p:ph type="dt" idx="1"/>
          </p:nvPr>
        </p:nvSpPr>
        <p:spPr bwMode="auto"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3825987-7AB6-4B0D-9324-625A9DFE1E7C}" type="datetimeFigureOut">
              <a:rPr lang="de-DE"/>
              <a:t>03.07.23</a:t>
            </a:fld>
            <a:endParaRPr lang="de-DE"/>
          </a:p>
        </p:txBody>
      </p:sp>
      <p:sp>
        <p:nvSpPr>
          <p:cNvPr id="6" name="Folienbildplatzhalt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de-DE"/>
          </a:p>
        </p:txBody>
      </p:sp>
      <p:sp>
        <p:nvSpPr>
          <p:cNvPr id="7" name="Notizen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4"/>
          </p:nvPr>
        </p:nvSpPr>
        <p:spPr bwMode="auto"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6"/>
          <p:cNvSpPr>
            <a:spLocks noGrp="1"/>
          </p:cNvSpPr>
          <p:nvPr>
            <p:ph type="sldNum" sz="quarter" idx="5"/>
          </p:nvPr>
        </p:nvSpPr>
        <p:spPr bwMode="auto"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A1FDEBF-8C4B-42C5-9B14-1A0A1FFFC186}" type="slidenum">
              <a:rPr lang="de-DE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228600" indent="-228600">
              <a:lnSpc>
                <a:spcPct val="107000"/>
              </a:lnSpc>
              <a:spcAft>
                <a:spcPts val="799"/>
              </a:spcAft>
              <a:buAutoNum type="arabicParenR"/>
              <a:defRPr/>
            </a:pPr>
            <a:endParaRPr lang="de-DE" sz="11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B0F1FD6-5557-84F3-D469-DB613EF9AEF7}" type="slidenum">
              <a:rPr lang="de-DE"/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228600" indent="-228600">
              <a:lnSpc>
                <a:spcPct val="107000"/>
              </a:lnSpc>
              <a:spcAft>
                <a:spcPts val="799"/>
              </a:spcAft>
              <a:buAutoNum type="arabicParenR"/>
              <a:defRPr/>
            </a:pPr>
            <a:endParaRPr lang="de-DE" sz="11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B0F1FD6-5557-84F3-D469-DB613EF9AEF7}" type="slidenum">
              <a:rPr lang="de-DE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3683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228600" indent="-228600">
              <a:lnSpc>
                <a:spcPct val="107000"/>
              </a:lnSpc>
              <a:spcAft>
                <a:spcPts val="799"/>
              </a:spcAft>
              <a:buAutoNum type="arabicParenR"/>
              <a:defRPr/>
            </a:pPr>
            <a:endParaRPr lang="de-DE" sz="11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B0F1FD6-5557-84F3-D469-DB613EF9AEF7}" type="slidenum">
              <a:rPr lang="de-DE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9520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228600" indent="-228600">
              <a:lnSpc>
                <a:spcPct val="107000"/>
              </a:lnSpc>
              <a:spcAft>
                <a:spcPts val="799"/>
              </a:spcAft>
              <a:buAutoNum type="arabicParenR"/>
              <a:defRPr/>
            </a:pPr>
            <a:endParaRPr lang="de-DE" sz="11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B0F1FD6-5557-84F3-D469-DB613EF9AEF7}" type="slidenum">
              <a:rPr lang="de-DE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41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228600" indent="-228600">
              <a:lnSpc>
                <a:spcPct val="107000"/>
              </a:lnSpc>
              <a:spcAft>
                <a:spcPts val="799"/>
              </a:spcAft>
              <a:buAutoNum type="arabicParenR"/>
              <a:defRPr/>
            </a:pPr>
            <a:endParaRPr lang="de-DE" sz="11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B0F1FD6-5557-84F3-D469-DB613EF9AEF7}" type="slidenum">
              <a:rPr lang="de-DE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01385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228600" indent="-228600">
              <a:lnSpc>
                <a:spcPct val="107000"/>
              </a:lnSpc>
              <a:spcAft>
                <a:spcPts val="799"/>
              </a:spcAft>
              <a:buAutoNum type="arabicParenR"/>
              <a:defRPr/>
            </a:pPr>
            <a:endParaRPr lang="de-DE" sz="11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B0F1FD6-5557-84F3-D469-DB613EF9AEF7}" type="slidenum">
              <a:rPr lang="de-DE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9728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</a:p>
        </p:txBody>
      </p:sp>
      <p:sp>
        <p:nvSpPr>
          <p:cNvPr id="5" name="Untertitel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de-DE"/>
              <a:t>Formatvorlage des Untertitelmasters durch Klicken bearbeiten</a:t>
            </a:r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924776F-2F0C-4A3E-AF35-50F3142CC0A6}" type="datetimeFigureOut">
              <a:rPr lang="de-DE"/>
              <a:t>03.07.23</a:t>
            </a:fld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E96E06B-F623-4E21-83CA-76731C2A7115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el und vertikaler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</a:p>
        </p:txBody>
      </p:sp>
      <p:sp>
        <p:nvSpPr>
          <p:cNvPr id="5" name="Vertikaler Textplatzhalt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924776F-2F0C-4A3E-AF35-50F3142CC0A6}" type="datetimeFigureOut">
              <a:rPr lang="de-DE"/>
              <a:t>03.07.23</a:t>
            </a:fld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E96E06B-F623-4E21-83CA-76731C2A7115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Vertikaler Titel u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Vertikaler Titel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de-DE"/>
              <a:t>Titelmasterformat durch Klicken bearbeiten</a:t>
            </a:r>
          </a:p>
        </p:txBody>
      </p:sp>
      <p:sp>
        <p:nvSpPr>
          <p:cNvPr id="5" name="Vertikaler Textplatzhalter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924776F-2F0C-4A3E-AF35-50F3142CC0A6}" type="datetimeFigureOut">
              <a:rPr lang="de-DE"/>
              <a:t>03.07.23</a:t>
            </a:fld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E96E06B-F623-4E21-83CA-76731C2A7115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924776F-2F0C-4A3E-AF35-50F3142CC0A6}" type="datetimeFigureOut">
              <a:rPr lang="de-DE"/>
              <a:t>03.07.23</a:t>
            </a:fld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E96E06B-F623-4E21-83CA-76731C2A7115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Abschnitts-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</a:p>
        </p:txBody>
      </p:sp>
      <p:sp>
        <p:nvSpPr>
          <p:cNvPr id="5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924776F-2F0C-4A3E-AF35-50F3142CC0A6}" type="datetimeFigureOut">
              <a:rPr lang="de-DE"/>
              <a:t>03.07.23</a:t>
            </a:fld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E96E06B-F623-4E21-83CA-76731C2A7115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Zwei Inh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</a:p>
        </p:txBody>
      </p:sp>
      <p:sp>
        <p:nvSpPr>
          <p:cNvPr id="5" name="Inhaltsplatzhalter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sp>
        <p:nvSpPr>
          <p:cNvPr id="6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924776F-2F0C-4A3E-AF35-50F3142CC0A6}" type="datetimeFigureOut">
              <a:rPr lang="de-DE"/>
              <a:t>03.07.23</a:t>
            </a:fld>
            <a:endParaRPr lang="de-DE"/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9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E96E06B-F623-4E21-83CA-76731C2A7115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Vergleich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</a:p>
        </p:txBody>
      </p:sp>
      <p:sp>
        <p:nvSpPr>
          <p:cNvPr id="5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</p:txBody>
      </p:sp>
      <p:sp>
        <p:nvSpPr>
          <p:cNvPr id="6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</p:txBody>
      </p:sp>
      <p:sp>
        <p:nvSpPr>
          <p:cNvPr id="8" name="Inhaltsplatzhalter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sp>
        <p:nvSpPr>
          <p:cNvPr id="9" name="Datumsplatzhalt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924776F-2F0C-4A3E-AF35-50F3142CC0A6}" type="datetimeFigureOut">
              <a:rPr lang="de-DE"/>
              <a:t>03.07.23</a:t>
            </a:fld>
            <a:endParaRPr lang="de-DE"/>
          </a:p>
        </p:txBody>
      </p:sp>
      <p:sp>
        <p:nvSpPr>
          <p:cNvPr id="10" name="Fußzeilenplatzhalt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1" name="Foliennummernplatzhalt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E96E06B-F623-4E21-83CA-76731C2A7115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Nur 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</a:p>
        </p:txBody>
      </p:sp>
      <p:sp>
        <p:nvSpPr>
          <p:cNvPr id="5" name="Datumsplatzhalt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924776F-2F0C-4A3E-AF35-50F3142CC0A6}" type="datetimeFigureOut">
              <a:rPr lang="de-DE"/>
              <a:t>03.07.23</a:t>
            </a:fld>
            <a:endParaRPr lang="de-DE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E96E06B-F623-4E21-83CA-76731C2A7115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Le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Datumsplatzhalt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924776F-2F0C-4A3E-AF35-50F3142CC0A6}" type="datetimeFigureOut">
              <a:rPr lang="de-DE"/>
              <a:t>03.07.23</a:t>
            </a:fld>
            <a:endParaRPr lang="de-DE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E96E06B-F623-4E21-83CA-76731C2A7115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Inhalt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sp>
        <p:nvSpPr>
          <p:cNvPr id="6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924776F-2F0C-4A3E-AF35-50F3142CC0A6}" type="datetimeFigureOut">
              <a:rPr lang="de-DE"/>
              <a:t>03.07.23</a:t>
            </a:fld>
            <a:endParaRPr lang="de-DE"/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9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E96E06B-F623-4E21-83CA-76731C2A7115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Bild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</a:p>
        </p:txBody>
      </p:sp>
      <p:sp>
        <p:nvSpPr>
          <p:cNvPr id="5" name="Bildplatzhalter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de-DE"/>
          </a:p>
        </p:txBody>
      </p:sp>
      <p:sp>
        <p:nvSpPr>
          <p:cNvPr id="6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924776F-2F0C-4A3E-AF35-50F3142CC0A6}" type="datetimeFigureOut">
              <a:rPr lang="de-DE"/>
              <a:t>03.07.23</a:t>
            </a:fld>
            <a:endParaRPr lang="de-DE"/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9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E96E06B-F623-4E21-83CA-76731C2A7115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platzhalt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de-DE"/>
              <a:t>Titelmasterformat durch Klicken bearbeiten</a:t>
            </a:r>
          </a:p>
        </p:txBody>
      </p:sp>
      <p:sp>
        <p:nvSpPr>
          <p:cNvPr id="5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924776F-2F0C-4A3E-AF35-50F3142CC0A6}" type="datetimeFigureOut">
              <a:rPr lang="de-DE"/>
              <a:t>03.07.23</a:t>
            </a:fld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E96E06B-F623-4E21-83CA-76731C2A7115}" type="slidenum">
              <a:rPr lang="de-DE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tinygu.de/collaboration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Grafik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884046" y="0"/>
            <a:ext cx="4307952" cy="1370396"/>
          </a:xfrm>
          <a:prstGeom prst="rect">
            <a:avLst/>
          </a:prstGeom>
        </p:spPr>
      </p:pic>
      <p:sp>
        <p:nvSpPr>
          <p:cNvPr id="6" name="Rectangle 3"/>
          <p:cNvSpPr>
            <a:spLocks/>
          </p:cNvSpPr>
          <p:nvPr/>
        </p:nvSpPr>
        <p:spPr bwMode="auto">
          <a:xfrm>
            <a:off x="1559496" y="2276872"/>
            <a:ext cx="10225136" cy="4542692"/>
          </a:xfrm>
          <a:prstGeom prst="rect">
            <a:avLst/>
          </a:prstGeom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rmAutofit/>
          </a:bodyPr>
          <a:lstStyle>
            <a:lvl1pPr marL="0" indent="0" algn="l" defTabSz="914400">
              <a:lnSpc>
                <a:spcPct val="90000"/>
              </a:lnSpc>
              <a:spcBef>
                <a:spcPts val="999"/>
              </a:spcBef>
              <a:buFont typeface="Arial"/>
              <a:buNone/>
              <a:defRPr sz="2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buFont typeface="Systemschrift Normal"/>
              <a:buChar char="#"/>
              <a:defRPr/>
            </a:pPr>
            <a:r>
              <a:rPr lang="de-DE" sz="2600" b="0" dirty="0">
                <a:solidFill>
                  <a:schemeClr val="tx1"/>
                </a:solidFill>
                <a:latin typeface="Arial"/>
                <a:cs typeface="Arial"/>
              </a:rPr>
              <a:t>Forschen „mit“ statt „über“</a:t>
            </a:r>
          </a:p>
          <a:p>
            <a:pPr marL="457200" indent="-457200">
              <a:lnSpc>
                <a:spcPct val="150000"/>
              </a:lnSpc>
              <a:buFont typeface="Systemschrift Normal"/>
              <a:buChar char="#"/>
              <a:defRPr/>
            </a:pPr>
            <a:r>
              <a:rPr lang="de-DE" sz="2600" b="0" dirty="0">
                <a:solidFill>
                  <a:schemeClr val="tx1"/>
                </a:solidFill>
                <a:latin typeface="Arial"/>
                <a:cs typeface="Arial"/>
              </a:rPr>
              <a:t>Kollaborativ Forschen für die Abschlussarbeit</a:t>
            </a:r>
          </a:p>
          <a:p>
            <a:pPr marL="457200" indent="-457200">
              <a:lnSpc>
                <a:spcPct val="150000"/>
              </a:lnSpc>
              <a:buFont typeface="Systemschrift Normal"/>
              <a:buChar char="#"/>
              <a:defRPr/>
            </a:pPr>
            <a:r>
              <a:rPr lang="de-DE" sz="2600" b="0" dirty="0">
                <a:solidFill>
                  <a:schemeClr val="tx1"/>
                </a:solidFill>
                <a:latin typeface="Arial"/>
                <a:cs typeface="Arial"/>
              </a:rPr>
              <a:t>Summer School 2024</a:t>
            </a:r>
          </a:p>
          <a:p>
            <a:pPr marL="457200" indent="-457200">
              <a:lnSpc>
                <a:spcPct val="150000"/>
              </a:lnSpc>
              <a:buFont typeface="Systemschrift Normal"/>
              <a:buChar char="#"/>
              <a:defRPr/>
            </a:pPr>
            <a:r>
              <a:rPr lang="de-DE" sz="2600" dirty="0">
                <a:solidFill>
                  <a:schemeClr val="tx1"/>
                </a:solidFill>
                <a:latin typeface="Arial"/>
                <a:cs typeface="Arial"/>
              </a:rPr>
              <a:t>ggf. finanzierte Feldforschung</a:t>
            </a:r>
            <a:endParaRPr lang="de-DE" sz="2600" b="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3" name="Grafik 2" descr="Ein Bild, das Logo enthält.&#10;&#10;Automatisch generierte Beschreibung">
            <a:extLst>
              <a:ext uri="{FF2B5EF4-FFF2-40B4-BE49-F238E27FC236}">
                <a16:creationId xmlns:a16="http://schemas.microsoft.com/office/drawing/2014/main" id="{065F45F4-50DB-F4BB-5EA9-6FE4F2FC12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88" y="-243408"/>
            <a:ext cx="2996952" cy="2996952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EECB6AD0-C0B9-79F9-66BD-775E74EC2A7B}"/>
              </a:ext>
            </a:extLst>
          </p:cNvPr>
          <p:cNvSpPr txBox="1"/>
          <p:nvPr/>
        </p:nvSpPr>
        <p:spPr bwMode="auto">
          <a:xfrm>
            <a:off x="1559496" y="1772816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>
                <a:solidFill>
                  <a:schemeClr val="tx1"/>
                </a:solidFill>
                <a:latin typeface="Arial"/>
                <a:cs typeface="Arial"/>
              </a:rPr>
              <a:t>Pilotprojekt</a:t>
            </a:r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Grafik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884046" y="0"/>
            <a:ext cx="4307952" cy="1370396"/>
          </a:xfrm>
          <a:prstGeom prst="rect">
            <a:avLst/>
          </a:prstGeom>
        </p:spPr>
      </p:pic>
      <p:sp>
        <p:nvSpPr>
          <p:cNvPr id="6" name="Rectangle 3"/>
          <p:cNvSpPr>
            <a:spLocks/>
          </p:cNvSpPr>
          <p:nvPr/>
        </p:nvSpPr>
        <p:spPr bwMode="auto">
          <a:xfrm>
            <a:off x="1559496" y="2276872"/>
            <a:ext cx="5832648" cy="45426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>
                <a:shade val="50000"/>
              </a:schemeClr>
            </a:solidFill>
          </a:ln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rmAutofit/>
          </a:bodyPr>
          <a:lstStyle>
            <a:lvl1pPr marL="0" indent="0" algn="l" defTabSz="914400">
              <a:lnSpc>
                <a:spcPct val="90000"/>
              </a:lnSpc>
              <a:spcBef>
                <a:spcPts val="999"/>
              </a:spcBef>
              <a:buFont typeface="Arial"/>
              <a:buNone/>
              <a:defRPr sz="2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de-DE" sz="2600" b="1" dirty="0">
                <a:solidFill>
                  <a:schemeClr val="tx1"/>
                </a:solidFill>
                <a:latin typeface="Arial"/>
                <a:cs typeface="Arial"/>
              </a:rPr>
              <a:t>Feldforschung vor Ort + Ausland</a:t>
            </a:r>
          </a:p>
          <a:p>
            <a:pPr>
              <a:lnSpc>
                <a:spcPct val="150000"/>
              </a:lnSpc>
              <a:defRPr/>
            </a:pPr>
            <a:r>
              <a:rPr lang="de-DE" sz="2200" i="1" dirty="0">
                <a:solidFill>
                  <a:schemeClr val="tx1"/>
                </a:solidFill>
                <a:latin typeface="Arial"/>
                <a:cs typeface="Arial"/>
              </a:rPr>
              <a:t>Vorlesungsfreie Zeit nach </a:t>
            </a:r>
            <a:r>
              <a:rPr lang="de-DE" sz="2200" i="1" dirty="0" err="1">
                <a:solidFill>
                  <a:schemeClr val="tx1"/>
                </a:solidFill>
                <a:latin typeface="Arial"/>
                <a:cs typeface="Arial"/>
              </a:rPr>
              <a:t>SoSe</a:t>
            </a:r>
            <a:r>
              <a:rPr lang="de-DE" sz="2200" i="1" dirty="0">
                <a:solidFill>
                  <a:schemeClr val="tx1"/>
                </a:solidFill>
                <a:latin typeface="Arial"/>
                <a:cs typeface="Arial"/>
              </a:rPr>
              <a:t> 2024…</a:t>
            </a:r>
            <a:br>
              <a:rPr lang="de-DE" sz="2200" i="1" dirty="0">
                <a:solidFill>
                  <a:schemeClr val="tx1"/>
                </a:solidFill>
                <a:latin typeface="Arial"/>
                <a:cs typeface="Arial"/>
              </a:rPr>
            </a:br>
            <a:endParaRPr lang="de-DE" sz="2200" i="1" dirty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defRPr/>
            </a:pPr>
            <a:r>
              <a:rPr lang="de-DE" sz="2200" dirty="0">
                <a:solidFill>
                  <a:schemeClr val="tx1"/>
                </a:solidFill>
                <a:latin typeface="Arial"/>
                <a:cs typeface="Arial"/>
              </a:rPr>
              <a:t>Summer School 2024 (3 Tage)</a:t>
            </a:r>
          </a:p>
          <a:p>
            <a:pPr>
              <a:lnSpc>
                <a:spcPct val="100000"/>
              </a:lnSpc>
              <a:defRPr/>
            </a:pPr>
            <a:r>
              <a:rPr lang="de-DE" sz="2200" dirty="0">
                <a:solidFill>
                  <a:schemeClr val="tx1"/>
                </a:solidFill>
                <a:latin typeface="Arial"/>
                <a:cs typeface="Arial"/>
              </a:rPr>
              <a:t>▾</a:t>
            </a:r>
          </a:p>
          <a:p>
            <a:pPr>
              <a:lnSpc>
                <a:spcPct val="100000"/>
              </a:lnSpc>
              <a:defRPr/>
            </a:pPr>
            <a:r>
              <a:rPr lang="de-DE" sz="2200" dirty="0">
                <a:solidFill>
                  <a:schemeClr val="tx1"/>
                </a:solidFill>
                <a:latin typeface="Arial"/>
                <a:cs typeface="Arial"/>
              </a:rPr>
              <a:t>Feldforschung in Frankfurt (4 Wochen)</a:t>
            </a:r>
          </a:p>
          <a:p>
            <a:pPr>
              <a:lnSpc>
                <a:spcPct val="100000"/>
              </a:lnSpc>
              <a:defRPr/>
            </a:pPr>
            <a:r>
              <a:rPr lang="de-DE" sz="2200" dirty="0">
                <a:solidFill>
                  <a:schemeClr val="tx1"/>
                </a:solidFill>
                <a:latin typeface="Arial"/>
                <a:cs typeface="Arial"/>
              </a:rPr>
              <a:t>▾</a:t>
            </a:r>
          </a:p>
          <a:p>
            <a:pPr>
              <a:lnSpc>
                <a:spcPct val="100000"/>
              </a:lnSpc>
              <a:defRPr/>
            </a:pPr>
            <a:r>
              <a:rPr lang="de-DE" sz="2200" dirty="0">
                <a:solidFill>
                  <a:schemeClr val="tx1"/>
                </a:solidFill>
                <a:latin typeface="Arial"/>
                <a:cs typeface="Arial"/>
              </a:rPr>
              <a:t>Feldforschung im Ausland (4 Wochen)</a:t>
            </a:r>
          </a:p>
        </p:txBody>
      </p:sp>
      <p:pic>
        <p:nvPicPr>
          <p:cNvPr id="3" name="Grafik 2" descr="Ein Bild, das Logo enthält.&#10;&#10;Automatisch generierte Beschreibung">
            <a:extLst>
              <a:ext uri="{FF2B5EF4-FFF2-40B4-BE49-F238E27FC236}">
                <a16:creationId xmlns:a16="http://schemas.microsoft.com/office/drawing/2014/main" id="{065F45F4-50DB-F4BB-5EA9-6FE4F2FC12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88" y="-243408"/>
            <a:ext cx="2996952" cy="2996952"/>
          </a:xfrm>
          <a:prstGeom prst="rect">
            <a:avLst/>
          </a:prstGeom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6124BE82-011A-E221-5C79-114DE26AAA5D}"/>
              </a:ext>
            </a:extLst>
          </p:cNvPr>
          <p:cNvSpPr>
            <a:spLocks/>
          </p:cNvSpPr>
          <p:nvPr/>
        </p:nvSpPr>
        <p:spPr bwMode="auto">
          <a:xfrm>
            <a:off x="7608168" y="2276872"/>
            <a:ext cx="4392488" cy="1296144"/>
          </a:xfrm>
          <a:prstGeom prst="rect">
            <a:avLst/>
          </a:prstGeom>
          <a:solidFill>
            <a:srgbClr val="FB03BD"/>
          </a:solidFill>
          <a:ln w="25400">
            <a:solidFill>
              <a:schemeClr val="accent1">
                <a:shade val="50000"/>
              </a:schemeClr>
            </a:solidFill>
          </a:ln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rmAutofit/>
          </a:bodyPr>
          <a:lstStyle>
            <a:lvl1pPr marL="0" indent="0" algn="l" defTabSz="914400">
              <a:lnSpc>
                <a:spcPct val="90000"/>
              </a:lnSpc>
              <a:spcBef>
                <a:spcPts val="999"/>
              </a:spcBef>
              <a:buFont typeface="Arial"/>
              <a:buNone/>
              <a:defRPr sz="2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de-DE" sz="2600" b="1" dirty="0">
                <a:solidFill>
                  <a:schemeClr val="tx1"/>
                </a:solidFill>
                <a:latin typeface="Arial"/>
                <a:cs typeface="Arial"/>
              </a:rPr>
              <a:t>Digitale Zusammenarbeit</a:t>
            </a:r>
            <a:br>
              <a:rPr lang="de-DE" sz="2200" b="1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de-DE" sz="2200" b="1" i="1" dirty="0">
                <a:solidFill>
                  <a:schemeClr val="bg1"/>
                </a:solidFill>
                <a:latin typeface="Arial"/>
                <a:cs typeface="Arial"/>
              </a:rPr>
              <a:t>Ihr Konzept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3813594-7E33-CA1E-2F8C-1CDEEB9BA9C8}"/>
              </a:ext>
            </a:extLst>
          </p:cNvPr>
          <p:cNvSpPr txBox="1"/>
          <p:nvPr/>
        </p:nvSpPr>
        <p:spPr>
          <a:xfrm>
            <a:off x="1559496" y="1772816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>
                <a:solidFill>
                  <a:schemeClr val="tx1"/>
                </a:solidFill>
                <a:latin typeface="Arial"/>
                <a:cs typeface="Arial"/>
              </a:rPr>
              <a:t>Abschlussprojekte</a:t>
            </a:r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7085855-8CE9-1CCC-3F53-3733E85C9046}"/>
              </a:ext>
            </a:extLst>
          </p:cNvPr>
          <p:cNvSpPr txBox="1"/>
          <p:nvPr/>
        </p:nvSpPr>
        <p:spPr>
          <a:xfrm>
            <a:off x="7392144" y="5877272"/>
            <a:ext cx="1368152" cy="432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6 Plätze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314CC0F-B220-BA1F-FCBF-10CF91320153}"/>
              </a:ext>
            </a:extLst>
          </p:cNvPr>
          <p:cNvSpPr txBox="1"/>
          <p:nvPr/>
        </p:nvSpPr>
        <p:spPr bwMode="auto">
          <a:xfrm>
            <a:off x="10848528" y="3573016"/>
            <a:ext cx="792088" cy="461665"/>
          </a:xfrm>
          <a:prstGeom prst="rect">
            <a:avLst/>
          </a:prstGeom>
          <a:solidFill>
            <a:srgbClr val="FB03BD"/>
          </a:solidFill>
          <a:ln w="254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Alle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F598425F-5D22-0560-AC2B-A60DCDFBEC3C}"/>
              </a:ext>
            </a:extLst>
          </p:cNvPr>
          <p:cNvSpPr txBox="1"/>
          <p:nvPr/>
        </p:nvSpPr>
        <p:spPr bwMode="auto">
          <a:xfrm>
            <a:off x="7392144" y="5373216"/>
            <a:ext cx="1944216" cy="430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Vollfinanziert</a:t>
            </a:r>
          </a:p>
        </p:txBody>
      </p:sp>
    </p:spTree>
    <p:extLst>
      <p:ext uri="{BB962C8B-B14F-4D97-AF65-F5344CB8AC3E}">
        <p14:creationId xmlns:p14="http://schemas.microsoft.com/office/powerpoint/2010/main" val="1006277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EF9984B6-775F-EA09-F06B-C0447555BB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5400" y="-19337"/>
            <a:ext cx="10441160" cy="6960773"/>
          </a:xfrm>
          <a:prstGeom prst="rect">
            <a:avLst/>
          </a:prstGeom>
        </p:spPr>
      </p:pic>
      <p:pic>
        <p:nvPicPr>
          <p:cNvPr id="4" name="Grafik 2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7884046" y="0"/>
            <a:ext cx="4307952" cy="1370396"/>
          </a:xfrm>
          <a:prstGeom prst="rect">
            <a:avLst/>
          </a:prstGeom>
        </p:spPr>
      </p:pic>
      <p:pic>
        <p:nvPicPr>
          <p:cNvPr id="3" name="Grafik 2" descr="Ein Bild, das Logo enthält.&#10;&#10;Automatisch generierte Beschreibung">
            <a:extLst>
              <a:ext uri="{FF2B5EF4-FFF2-40B4-BE49-F238E27FC236}">
                <a16:creationId xmlns:a16="http://schemas.microsoft.com/office/drawing/2014/main" id="{065F45F4-50DB-F4BB-5EA9-6FE4F2FC12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88" y="-243408"/>
            <a:ext cx="2996952" cy="2996952"/>
          </a:xfrm>
          <a:prstGeom prst="rect">
            <a:avLst/>
          </a:prstGeom>
        </p:spPr>
      </p:pic>
      <p:sp>
        <p:nvSpPr>
          <p:cNvPr id="12" name="Rechteckige Legende 11">
            <a:extLst>
              <a:ext uri="{FF2B5EF4-FFF2-40B4-BE49-F238E27FC236}">
                <a16:creationId xmlns:a16="http://schemas.microsoft.com/office/drawing/2014/main" id="{D9A9666B-EA95-061E-059F-D3E1B704B863}"/>
              </a:ext>
            </a:extLst>
          </p:cNvPr>
          <p:cNvSpPr/>
          <p:nvPr/>
        </p:nvSpPr>
        <p:spPr>
          <a:xfrm>
            <a:off x="47328" y="2492896"/>
            <a:ext cx="2579195" cy="936104"/>
          </a:xfrm>
          <a:prstGeom prst="wedgeRectCallout">
            <a:avLst>
              <a:gd name="adj1" fmla="val 63152"/>
              <a:gd name="adj2" fmla="val 36968"/>
            </a:avLst>
          </a:prstGeom>
          <a:solidFill>
            <a:srgbClr val="FB03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b="1" dirty="0">
                <a:solidFill>
                  <a:schemeClr val="tx1"/>
                </a:solidFill>
                <a:latin typeface="Arial"/>
                <a:cs typeface="Arial"/>
              </a:rPr>
              <a:t>Standing Rock Sioux Indian Reservation, </a:t>
            </a:r>
            <a:r>
              <a:rPr lang="de-DE" sz="1400" b="1" dirty="0" err="1">
                <a:solidFill>
                  <a:schemeClr val="tx1"/>
                </a:solidFill>
                <a:latin typeface="Arial"/>
                <a:cs typeface="Arial"/>
              </a:rPr>
              <a:t>Ft</a:t>
            </a:r>
            <a:r>
              <a:rPr lang="de-DE" sz="1400" b="1" dirty="0">
                <a:solidFill>
                  <a:schemeClr val="tx1"/>
                </a:solidFill>
                <a:latin typeface="Arial"/>
                <a:cs typeface="Arial"/>
              </a:rPr>
              <a:t>. Yates, USA </a:t>
            </a:r>
            <a:r>
              <a:rPr lang="de-DE" sz="1400" b="0" dirty="0">
                <a:solidFill>
                  <a:schemeClr val="tx1"/>
                </a:solidFill>
                <a:latin typeface="Arial"/>
                <a:cs typeface="Arial"/>
              </a:rPr>
              <a:t>(</a:t>
            </a:r>
            <a:r>
              <a:rPr lang="de-DE" sz="1400" b="0" dirty="0" err="1">
                <a:solidFill>
                  <a:schemeClr val="tx1"/>
                </a:solidFill>
                <a:latin typeface="Arial"/>
                <a:cs typeface="Arial"/>
              </a:rPr>
              <a:t>Sitting</a:t>
            </a:r>
            <a:r>
              <a:rPr lang="de-DE" sz="1400" b="0" dirty="0">
                <a:solidFill>
                  <a:schemeClr val="tx1"/>
                </a:solidFill>
                <a:latin typeface="Arial"/>
                <a:cs typeface="Arial"/>
              </a:rPr>
              <a:t> Bull College)</a:t>
            </a:r>
            <a:br>
              <a:rPr lang="de-DE" sz="1400" b="0" dirty="0">
                <a:solidFill>
                  <a:srgbClr val="2B4F67"/>
                </a:solidFill>
                <a:latin typeface="Arial"/>
                <a:cs typeface="Arial"/>
              </a:rPr>
            </a:br>
            <a:r>
              <a:rPr lang="de-DE" sz="1400" b="0" dirty="0">
                <a:solidFill>
                  <a:schemeClr val="bg1"/>
                </a:solidFill>
                <a:latin typeface="Arial"/>
                <a:cs typeface="Arial"/>
              </a:rPr>
              <a:t>Umweltwissenschaften</a:t>
            </a:r>
          </a:p>
        </p:txBody>
      </p:sp>
      <p:sp>
        <p:nvSpPr>
          <p:cNvPr id="14" name="Rechteckige Legende 13">
            <a:extLst>
              <a:ext uri="{FF2B5EF4-FFF2-40B4-BE49-F238E27FC236}">
                <a16:creationId xmlns:a16="http://schemas.microsoft.com/office/drawing/2014/main" id="{6C9311F1-D283-5A4C-B08F-54A42DC2EB75}"/>
              </a:ext>
            </a:extLst>
          </p:cNvPr>
          <p:cNvSpPr/>
          <p:nvPr/>
        </p:nvSpPr>
        <p:spPr>
          <a:xfrm>
            <a:off x="1775520" y="4653136"/>
            <a:ext cx="2448272" cy="936104"/>
          </a:xfrm>
          <a:prstGeom prst="wedgeRectCallout">
            <a:avLst>
              <a:gd name="adj1" fmla="val 64536"/>
              <a:gd name="adj2" fmla="val 34784"/>
            </a:avLst>
          </a:prstGeom>
          <a:solidFill>
            <a:srgbClr val="FB03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b="1" dirty="0">
                <a:solidFill>
                  <a:schemeClr val="tx1"/>
                </a:solidFill>
                <a:latin typeface="Arial"/>
                <a:cs typeface="Arial"/>
              </a:rPr>
              <a:t>São Carlos, Brasilien </a:t>
            </a:r>
            <a:r>
              <a:rPr lang="de-DE" sz="1400" b="0" dirty="0">
                <a:solidFill>
                  <a:schemeClr val="tx1"/>
                </a:solidFill>
                <a:latin typeface="Arial"/>
                <a:cs typeface="Arial"/>
              </a:rPr>
              <a:t>(</a:t>
            </a:r>
            <a:r>
              <a:rPr lang="de-DE" sz="1400" b="0" dirty="0" err="1">
                <a:solidFill>
                  <a:schemeClr val="tx1"/>
                </a:solidFill>
                <a:latin typeface="Arial"/>
                <a:cs typeface="Arial"/>
              </a:rPr>
              <a:t>Universidade</a:t>
            </a:r>
            <a:r>
              <a:rPr lang="de-DE" sz="1400" b="0" dirty="0">
                <a:solidFill>
                  <a:schemeClr val="tx1"/>
                </a:solidFill>
                <a:latin typeface="Arial"/>
                <a:cs typeface="Arial"/>
              </a:rPr>
              <a:t> Federal de São Carlos) </a:t>
            </a:r>
            <a:br>
              <a:rPr lang="de-DE" sz="1400" b="0" dirty="0">
                <a:solidFill>
                  <a:schemeClr val="tx1"/>
                </a:solidFill>
                <a:latin typeface="Arial"/>
                <a:cs typeface="Arial"/>
              </a:rPr>
            </a:br>
            <a:r>
              <a:rPr lang="de-DE" sz="1400" b="0" dirty="0">
                <a:solidFill>
                  <a:schemeClr val="bg1"/>
                </a:solidFill>
                <a:latin typeface="Arial"/>
                <a:cs typeface="Arial"/>
              </a:rPr>
              <a:t>Sozialanthropologie</a:t>
            </a:r>
          </a:p>
        </p:txBody>
      </p:sp>
      <p:sp>
        <p:nvSpPr>
          <p:cNvPr id="15" name="Rechteckige Legende 14">
            <a:extLst>
              <a:ext uri="{FF2B5EF4-FFF2-40B4-BE49-F238E27FC236}">
                <a16:creationId xmlns:a16="http://schemas.microsoft.com/office/drawing/2014/main" id="{94412300-8965-4B1C-4C7A-EAF35590A929}"/>
              </a:ext>
            </a:extLst>
          </p:cNvPr>
          <p:cNvSpPr/>
          <p:nvPr/>
        </p:nvSpPr>
        <p:spPr>
          <a:xfrm>
            <a:off x="5591944" y="4941168"/>
            <a:ext cx="2088232" cy="648072"/>
          </a:xfrm>
          <a:prstGeom prst="wedgeRectCallout">
            <a:avLst>
              <a:gd name="adj1" fmla="val -34733"/>
              <a:gd name="adj2" fmla="val -89794"/>
            </a:avLst>
          </a:prstGeom>
          <a:solidFill>
            <a:srgbClr val="FB03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b="1" dirty="0">
                <a:solidFill>
                  <a:schemeClr val="tx1"/>
                </a:solidFill>
                <a:latin typeface="Arial"/>
                <a:cs typeface="Arial"/>
              </a:rPr>
              <a:t>Lomé, Togo </a:t>
            </a:r>
          </a:p>
          <a:p>
            <a:r>
              <a:rPr lang="de-DE" sz="1400" dirty="0">
                <a:solidFill>
                  <a:schemeClr val="tx1"/>
                </a:solidFill>
                <a:latin typeface="Arial"/>
                <a:cs typeface="Arial"/>
              </a:rPr>
              <a:t>(</a:t>
            </a:r>
            <a:r>
              <a:rPr lang="de-DE" sz="1400" b="0" dirty="0" err="1">
                <a:solidFill>
                  <a:schemeClr val="tx1"/>
                </a:solidFill>
                <a:latin typeface="Arial"/>
                <a:cs typeface="Arial"/>
              </a:rPr>
              <a:t>Université</a:t>
            </a:r>
            <a:r>
              <a:rPr lang="de-DE" sz="1400" b="0" dirty="0">
                <a:solidFill>
                  <a:schemeClr val="tx1"/>
                </a:solidFill>
                <a:latin typeface="Arial"/>
                <a:cs typeface="Arial"/>
              </a:rPr>
              <a:t> de Lomé)</a:t>
            </a:r>
            <a:br>
              <a:rPr lang="de-DE" sz="1400" b="0" dirty="0">
                <a:solidFill>
                  <a:schemeClr val="tx1"/>
                </a:solidFill>
                <a:latin typeface="Arial"/>
                <a:cs typeface="Arial"/>
              </a:rPr>
            </a:br>
            <a:r>
              <a:rPr lang="de-DE" sz="1400" b="0" dirty="0">
                <a:solidFill>
                  <a:schemeClr val="bg1"/>
                </a:solidFill>
                <a:latin typeface="Arial"/>
                <a:cs typeface="Arial"/>
              </a:rPr>
              <a:t>Germanistik</a:t>
            </a:r>
          </a:p>
        </p:txBody>
      </p:sp>
      <p:sp>
        <p:nvSpPr>
          <p:cNvPr id="16" name="Rechteckige Legende 15">
            <a:extLst>
              <a:ext uri="{FF2B5EF4-FFF2-40B4-BE49-F238E27FC236}">
                <a16:creationId xmlns:a16="http://schemas.microsoft.com/office/drawing/2014/main" id="{3777E98C-F43E-BEF4-E252-9006C9DB1ED1}"/>
              </a:ext>
            </a:extLst>
          </p:cNvPr>
          <p:cNvSpPr/>
          <p:nvPr/>
        </p:nvSpPr>
        <p:spPr>
          <a:xfrm>
            <a:off x="9480376" y="4365104"/>
            <a:ext cx="2160240" cy="864096"/>
          </a:xfrm>
          <a:prstGeom prst="wedgeRectCallout">
            <a:avLst>
              <a:gd name="adj1" fmla="val -61818"/>
              <a:gd name="adj2" fmla="val 33525"/>
            </a:avLst>
          </a:prstGeom>
          <a:solidFill>
            <a:srgbClr val="FB03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b="1" dirty="0">
                <a:solidFill>
                  <a:schemeClr val="tx1"/>
                </a:solidFill>
                <a:latin typeface="Arial"/>
                <a:cs typeface="Arial"/>
              </a:rPr>
              <a:t>Denpasar, Bali, Indonesien </a:t>
            </a:r>
          </a:p>
          <a:p>
            <a:r>
              <a:rPr lang="de-DE" sz="1400" dirty="0">
                <a:solidFill>
                  <a:schemeClr val="tx1"/>
                </a:solidFill>
                <a:latin typeface="Arial"/>
                <a:cs typeface="Arial"/>
              </a:rPr>
              <a:t>(</a:t>
            </a:r>
            <a:r>
              <a:rPr lang="de-DE" sz="1400" dirty="0" err="1">
                <a:solidFill>
                  <a:schemeClr val="tx1"/>
                </a:solidFill>
                <a:latin typeface="Arial"/>
                <a:cs typeface="Arial"/>
              </a:rPr>
              <a:t>Universitas</a:t>
            </a:r>
            <a:r>
              <a:rPr lang="de-DE" sz="14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de-DE" sz="1400" dirty="0" err="1">
                <a:solidFill>
                  <a:schemeClr val="tx1"/>
                </a:solidFill>
                <a:latin typeface="Arial"/>
                <a:cs typeface="Arial"/>
              </a:rPr>
              <a:t>Udayana</a:t>
            </a:r>
            <a:r>
              <a:rPr lang="de-DE" sz="1400" dirty="0">
                <a:solidFill>
                  <a:schemeClr val="tx1"/>
                </a:solidFill>
                <a:latin typeface="Arial"/>
                <a:cs typeface="Arial"/>
              </a:rPr>
              <a:t>)</a:t>
            </a:r>
            <a:br>
              <a:rPr lang="de-DE" sz="1400" dirty="0">
                <a:solidFill>
                  <a:schemeClr val="tx1"/>
                </a:solidFill>
                <a:latin typeface="Arial"/>
                <a:cs typeface="Arial"/>
              </a:rPr>
            </a:br>
            <a:r>
              <a:rPr lang="de-DE" sz="1400" dirty="0">
                <a:solidFill>
                  <a:schemeClr val="bg1"/>
                </a:solidFill>
                <a:latin typeface="Arial"/>
                <a:cs typeface="Arial"/>
              </a:rPr>
              <a:t>Geisteswissenschaften</a:t>
            </a:r>
            <a:endParaRPr lang="de-DE" sz="1400" b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7" name="Rechteckige Legende 16">
            <a:extLst>
              <a:ext uri="{FF2B5EF4-FFF2-40B4-BE49-F238E27FC236}">
                <a16:creationId xmlns:a16="http://schemas.microsoft.com/office/drawing/2014/main" id="{AB1D8A51-899D-350E-1A5E-EF95EFD134A1}"/>
              </a:ext>
            </a:extLst>
          </p:cNvPr>
          <p:cNvSpPr/>
          <p:nvPr/>
        </p:nvSpPr>
        <p:spPr>
          <a:xfrm>
            <a:off x="3719736" y="3645024"/>
            <a:ext cx="2160240" cy="720080"/>
          </a:xfrm>
          <a:prstGeom prst="wedgeRectCallout">
            <a:avLst>
              <a:gd name="adj1" fmla="val 61809"/>
              <a:gd name="adj2" fmla="val 40328"/>
            </a:avLst>
          </a:prstGeom>
          <a:solidFill>
            <a:srgbClr val="FB03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b="1" dirty="0">
                <a:solidFill>
                  <a:schemeClr val="tx1"/>
                </a:solidFill>
                <a:latin typeface="Arial"/>
                <a:cs typeface="Arial"/>
              </a:rPr>
              <a:t>Niamey, Niger </a:t>
            </a:r>
          </a:p>
          <a:p>
            <a:r>
              <a:rPr lang="de-DE" sz="1400" dirty="0">
                <a:solidFill>
                  <a:schemeClr val="tx1"/>
                </a:solidFill>
                <a:latin typeface="Arial"/>
                <a:cs typeface="Arial"/>
              </a:rPr>
              <a:t>(LASDEL) </a:t>
            </a:r>
            <a:br>
              <a:rPr lang="de-DE" sz="1400" dirty="0">
                <a:solidFill>
                  <a:schemeClr val="tx1"/>
                </a:solidFill>
                <a:latin typeface="Arial"/>
                <a:cs typeface="Arial"/>
              </a:rPr>
            </a:br>
            <a:r>
              <a:rPr lang="de-DE" sz="1400" dirty="0">
                <a:solidFill>
                  <a:schemeClr val="bg1"/>
                </a:solidFill>
                <a:latin typeface="Arial"/>
                <a:cs typeface="Arial"/>
              </a:rPr>
              <a:t>Soziologie/Anthropologie</a:t>
            </a:r>
          </a:p>
        </p:txBody>
      </p:sp>
      <p:sp>
        <p:nvSpPr>
          <p:cNvPr id="18" name="Rechteckige Legende 17">
            <a:extLst>
              <a:ext uri="{FF2B5EF4-FFF2-40B4-BE49-F238E27FC236}">
                <a16:creationId xmlns:a16="http://schemas.microsoft.com/office/drawing/2014/main" id="{63807913-B341-D308-C4C4-5EF5F2DD8778}"/>
              </a:ext>
            </a:extLst>
          </p:cNvPr>
          <p:cNvSpPr/>
          <p:nvPr/>
        </p:nvSpPr>
        <p:spPr bwMode="auto">
          <a:xfrm>
            <a:off x="6528048" y="2564904"/>
            <a:ext cx="2736304" cy="720080"/>
          </a:xfrm>
          <a:prstGeom prst="wedgeRectCallout">
            <a:avLst>
              <a:gd name="adj1" fmla="val -61215"/>
              <a:gd name="adj2" fmla="val 44721"/>
            </a:avLst>
          </a:prstGeom>
          <a:solidFill>
            <a:srgbClr val="FB03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b="1" dirty="0">
                <a:solidFill>
                  <a:schemeClr val="tx1"/>
                </a:solidFill>
                <a:latin typeface="Arial"/>
                <a:cs typeface="Arial"/>
              </a:rPr>
              <a:t>Frankfurt, Deutschland </a:t>
            </a:r>
            <a:r>
              <a:rPr lang="de-DE" sz="1400" b="0" dirty="0">
                <a:solidFill>
                  <a:schemeClr val="tx1"/>
                </a:solidFill>
                <a:latin typeface="Arial"/>
                <a:cs typeface="Arial"/>
              </a:rPr>
              <a:t>(Goethe-Universität)</a:t>
            </a:r>
            <a:br>
              <a:rPr lang="de-DE" sz="1400" b="0" dirty="0">
                <a:solidFill>
                  <a:srgbClr val="2B4F67"/>
                </a:solidFill>
                <a:latin typeface="Arial"/>
                <a:cs typeface="Arial"/>
              </a:rPr>
            </a:br>
            <a:r>
              <a:rPr lang="de-DE" sz="1400" b="0" dirty="0">
                <a:solidFill>
                  <a:schemeClr val="bg1"/>
                </a:solidFill>
                <a:latin typeface="Arial"/>
                <a:cs typeface="Arial"/>
              </a:rPr>
              <a:t>Sozial- und Kulturanthropologie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51A8BFC1-DAD5-A616-2932-55D3998C1078}"/>
              </a:ext>
            </a:extLst>
          </p:cNvPr>
          <p:cNvSpPr txBox="1"/>
          <p:nvPr/>
        </p:nvSpPr>
        <p:spPr bwMode="auto">
          <a:xfrm>
            <a:off x="1559496" y="1772816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>
                <a:solidFill>
                  <a:schemeClr val="tx1"/>
                </a:solidFill>
                <a:latin typeface="Arial"/>
                <a:cs typeface="Arial"/>
              </a:rPr>
              <a:t>Partnerschaften</a:t>
            </a:r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0D8593B-50FD-3701-91FD-F886CAAB6054}"/>
              </a:ext>
            </a:extLst>
          </p:cNvPr>
          <p:cNvSpPr txBox="1"/>
          <p:nvPr/>
        </p:nvSpPr>
        <p:spPr bwMode="auto">
          <a:xfrm>
            <a:off x="47328" y="2185119"/>
            <a:ext cx="1584176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Markus Lindner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5F5C7B3-2D75-CB25-F736-4D0C052949E1}"/>
              </a:ext>
            </a:extLst>
          </p:cNvPr>
          <p:cNvSpPr txBox="1"/>
          <p:nvPr/>
        </p:nvSpPr>
        <p:spPr bwMode="auto">
          <a:xfrm>
            <a:off x="1775520" y="4345359"/>
            <a:ext cx="1872208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Catherine Whittaker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C0A018D-D170-0BFE-5D48-5863F6177E5A}"/>
              </a:ext>
            </a:extLst>
          </p:cNvPr>
          <p:cNvSpPr txBox="1"/>
          <p:nvPr/>
        </p:nvSpPr>
        <p:spPr bwMode="auto">
          <a:xfrm>
            <a:off x="3719736" y="3356992"/>
            <a:ext cx="1296144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Mirco Göpfert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724CD78-F867-0892-CD90-FE890EBFE70E}"/>
              </a:ext>
            </a:extLst>
          </p:cNvPr>
          <p:cNvSpPr txBox="1"/>
          <p:nvPr/>
        </p:nvSpPr>
        <p:spPr bwMode="auto">
          <a:xfrm>
            <a:off x="5591944" y="5589241"/>
            <a:ext cx="1584176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Hans Peter Hahn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218CFF1-5566-E6A1-8A35-5E1F2812583C}"/>
              </a:ext>
            </a:extLst>
          </p:cNvPr>
          <p:cNvSpPr txBox="1"/>
          <p:nvPr/>
        </p:nvSpPr>
        <p:spPr bwMode="auto">
          <a:xfrm>
            <a:off x="9480376" y="4057327"/>
            <a:ext cx="432048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*?*</a:t>
            </a:r>
          </a:p>
        </p:txBody>
      </p:sp>
    </p:spTree>
    <p:extLst>
      <p:ext uri="{BB962C8B-B14F-4D97-AF65-F5344CB8AC3E}">
        <p14:creationId xmlns:p14="http://schemas.microsoft.com/office/powerpoint/2010/main" val="427005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8" name="Oval 27">
            <a:extLst>
              <a:ext uri="{FF2B5EF4-FFF2-40B4-BE49-F238E27FC236}">
                <a16:creationId xmlns:a16="http://schemas.microsoft.com/office/drawing/2014/main" id="{39F7FED9-DC39-1E60-B86F-271C5FF7232F}"/>
              </a:ext>
            </a:extLst>
          </p:cNvPr>
          <p:cNvSpPr/>
          <p:nvPr/>
        </p:nvSpPr>
        <p:spPr>
          <a:xfrm>
            <a:off x="2351584" y="-459432"/>
            <a:ext cx="10081120" cy="842493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884046" y="0"/>
            <a:ext cx="4307952" cy="1370396"/>
          </a:xfrm>
          <a:prstGeom prst="rect">
            <a:avLst/>
          </a:prstGeom>
        </p:spPr>
      </p:pic>
      <p:sp>
        <p:nvSpPr>
          <p:cNvPr id="8" name="Wolke 7">
            <a:extLst>
              <a:ext uri="{FF2B5EF4-FFF2-40B4-BE49-F238E27FC236}">
                <a16:creationId xmlns:a16="http://schemas.microsoft.com/office/drawing/2014/main" id="{2CF6F762-7998-61F7-BB80-1D4E2B039F69}"/>
              </a:ext>
            </a:extLst>
          </p:cNvPr>
          <p:cNvSpPr/>
          <p:nvPr/>
        </p:nvSpPr>
        <p:spPr>
          <a:xfrm>
            <a:off x="8760296" y="2132856"/>
            <a:ext cx="3240360" cy="1440160"/>
          </a:xfrm>
          <a:prstGeom prst="cloud">
            <a:avLst/>
          </a:prstGeom>
          <a:gradFill>
            <a:gsLst>
              <a:gs pos="0">
                <a:srgbClr val="FB03BD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Beratungsgespräche</a:t>
            </a:r>
          </a:p>
        </p:txBody>
      </p:sp>
      <p:sp>
        <p:nvSpPr>
          <p:cNvPr id="12" name="Abgerundetes Rechteck 11">
            <a:extLst>
              <a:ext uri="{FF2B5EF4-FFF2-40B4-BE49-F238E27FC236}">
                <a16:creationId xmlns:a16="http://schemas.microsoft.com/office/drawing/2014/main" id="{EC6E55A1-73B2-5C77-563E-991D4580CD4F}"/>
              </a:ext>
            </a:extLst>
          </p:cNvPr>
          <p:cNvSpPr/>
          <p:nvPr/>
        </p:nvSpPr>
        <p:spPr>
          <a:xfrm>
            <a:off x="5663952" y="2708920"/>
            <a:ext cx="2808312" cy="1152128"/>
          </a:xfrm>
          <a:prstGeom prst="roundRect">
            <a:avLst/>
          </a:prstGeom>
          <a:solidFill>
            <a:srgbClr val="FB03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Besuch von zwei Workshops zur Planung und Vorstellung des Forschungsprojekts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463E0EAA-E921-3C9F-82CB-AE3F0AF96FBC}"/>
              </a:ext>
            </a:extLst>
          </p:cNvPr>
          <p:cNvSpPr/>
          <p:nvPr/>
        </p:nvSpPr>
        <p:spPr>
          <a:xfrm>
            <a:off x="1631504" y="2708920"/>
            <a:ext cx="3384376" cy="1008112"/>
          </a:xfrm>
          <a:prstGeom prst="rect">
            <a:avLst/>
          </a:prstGeom>
          <a:gradFill>
            <a:gsLst>
              <a:gs pos="0">
                <a:srgbClr val="FB03BD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Reguläre Seminare mit kollaborativer Ausrichtung</a:t>
            </a:r>
          </a:p>
        </p:txBody>
      </p:sp>
      <p:sp>
        <p:nvSpPr>
          <p:cNvPr id="15" name="Wolke 14">
            <a:extLst>
              <a:ext uri="{FF2B5EF4-FFF2-40B4-BE49-F238E27FC236}">
                <a16:creationId xmlns:a16="http://schemas.microsoft.com/office/drawing/2014/main" id="{BEB78406-ABD7-7B9B-E1CA-18586F6B3DFB}"/>
              </a:ext>
            </a:extLst>
          </p:cNvPr>
          <p:cNvSpPr/>
          <p:nvPr/>
        </p:nvSpPr>
        <p:spPr bwMode="auto">
          <a:xfrm>
            <a:off x="8688288" y="4221088"/>
            <a:ext cx="3240360" cy="1440160"/>
          </a:xfrm>
          <a:prstGeom prst="cloud">
            <a:avLst/>
          </a:prstGeom>
          <a:gradFill>
            <a:gsLst>
              <a:gs pos="0">
                <a:srgbClr val="FB03BD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Sprachkompetenzen</a:t>
            </a:r>
          </a:p>
        </p:txBody>
      </p:sp>
      <p:sp>
        <p:nvSpPr>
          <p:cNvPr id="18" name="Abgerundetes Rechteck 17">
            <a:extLst>
              <a:ext uri="{FF2B5EF4-FFF2-40B4-BE49-F238E27FC236}">
                <a16:creationId xmlns:a16="http://schemas.microsoft.com/office/drawing/2014/main" id="{06623541-ED56-8D9C-0ECD-9B8345907767}"/>
              </a:ext>
            </a:extLst>
          </p:cNvPr>
          <p:cNvSpPr/>
          <p:nvPr/>
        </p:nvSpPr>
        <p:spPr bwMode="auto">
          <a:xfrm>
            <a:off x="5663952" y="4149080"/>
            <a:ext cx="2808312" cy="1152128"/>
          </a:xfrm>
          <a:prstGeom prst="roundRect">
            <a:avLst/>
          </a:prstGeom>
          <a:solidFill>
            <a:srgbClr val="FB03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Teilnahme</a:t>
            </a:r>
            <a:br>
              <a:rPr lang="de-DE" dirty="0"/>
            </a:br>
            <a:r>
              <a:rPr lang="de-DE" dirty="0"/>
              <a:t>Summer School 2024 </a:t>
            </a:r>
          </a:p>
          <a:p>
            <a:pPr algn="ctr"/>
            <a:r>
              <a:rPr lang="de-DE" dirty="0"/>
              <a:t>in Frankfurt (3 Tage)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740EDA2D-EBC1-E84E-161D-A68CCE237606}"/>
              </a:ext>
            </a:extLst>
          </p:cNvPr>
          <p:cNvSpPr/>
          <p:nvPr/>
        </p:nvSpPr>
        <p:spPr bwMode="auto">
          <a:xfrm>
            <a:off x="1631504" y="4149080"/>
            <a:ext cx="3384376" cy="1008112"/>
          </a:xfrm>
          <a:prstGeom prst="rect">
            <a:avLst/>
          </a:prstGeom>
          <a:gradFill>
            <a:gsLst>
              <a:gs pos="0">
                <a:srgbClr val="FB03BD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Gemeinsame Feldforschung mit </a:t>
            </a:r>
            <a:r>
              <a:rPr lang="de-DE" dirty="0" err="1"/>
              <a:t>Partner:in</a:t>
            </a:r>
            <a:r>
              <a:rPr lang="de-DE" dirty="0"/>
              <a:t> im Ausland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B03157F9-8B3B-BBCC-7266-72E2F1E08619}"/>
              </a:ext>
            </a:extLst>
          </p:cNvPr>
          <p:cNvSpPr/>
          <p:nvPr/>
        </p:nvSpPr>
        <p:spPr bwMode="auto">
          <a:xfrm>
            <a:off x="1631504" y="5589240"/>
            <a:ext cx="3384376" cy="1008112"/>
          </a:xfrm>
          <a:prstGeom prst="rect">
            <a:avLst/>
          </a:prstGeom>
          <a:gradFill>
            <a:gsLst>
              <a:gs pos="0">
                <a:srgbClr val="FB03BD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Abgabe Bachelor-/Masterarbeit</a:t>
            </a:r>
          </a:p>
        </p:txBody>
      </p:sp>
      <p:sp>
        <p:nvSpPr>
          <p:cNvPr id="22" name="Abgerundetes Rechteck 21">
            <a:extLst>
              <a:ext uri="{FF2B5EF4-FFF2-40B4-BE49-F238E27FC236}">
                <a16:creationId xmlns:a16="http://schemas.microsoft.com/office/drawing/2014/main" id="{A37314AB-94E7-24F2-CEEE-B87306646C88}"/>
              </a:ext>
            </a:extLst>
          </p:cNvPr>
          <p:cNvSpPr/>
          <p:nvPr/>
        </p:nvSpPr>
        <p:spPr bwMode="auto">
          <a:xfrm>
            <a:off x="5663952" y="5589240"/>
            <a:ext cx="2808312" cy="1152128"/>
          </a:xfrm>
          <a:prstGeom prst="roundRect">
            <a:avLst/>
          </a:prstGeom>
          <a:solidFill>
            <a:srgbClr val="FB03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Reflektion Projekterfahrungen/</a:t>
            </a:r>
            <a:br>
              <a:rPr lang="de-DE" dirty="0"/>
            </a:br>
            <a:r>
              <a:rPr lang="de-DE" dirty="0"/>
              <a:t>Dokumentation im Forschungsblog</a:t>
            </a:r>
          </a:p>
        </p:txBody>
      </p:sp>
      <p:sp>
        <p:nvSpPr>
          <p:cNvPr id="23" name="Pfeil nach unten 22">
            <a:extLst>
              <a:ext uri="{FF2B5EF4-FFF2-40B4-BE49-F238E27FC236}">
                <a16:creationId xmlns:a16="http://schemas.microsoft.com/office/drawing/2014/main" id="{33E91F21-E1FF-232C-CD57-9FC01D9AAC34}"/>
              </a:ext>
            </a:extLst>
          </p:cNvPr>
          <p:cNvSpPr/>
          <p:nvPr/>
        </p:nvSpPr>
        <p:spPr>
          <a:xfrm>
            <a:off x="3071664" y="3717032"/>
            <a:ext cx="504056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Pfeil nach unten 23">
            <a:extLst>
              <a:ext uri="{FF2B5EF4-FFF2-40B4-BE49-F238E27FC236}">
                <a16:creationId xmlns:a16="http://schemas.microsoft.com/office/drawing/2014/main" id="{3340D859-CAE5-9B8C-9CFD-6F43808A5B98}"/>
              </a:ext>
            </a:extLst>
          </p:cNvPr>
          <p:cNvSpPr/>
          <p:nvPr/>
        </p:nvSpPr>
        <p:spPr bwMode="auto">
          <a:xfrm>
            <a:off x="3071664" y="5157192"/>
            <a:ext cx="504056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Abgerundetes Rechteck 24">
            <a:extLst>
              <a:ext uri="{FF2B5EF4-FFF2-40B4-BE49-F238E27FC236}">
                <a16:creationId xmlns:a16="http://schemas.microsoft.com/office/drawing/2014/main" id="{F4569076-2F38-261E-66BE-0C26FA73C5AA}"/>
              </a:ext>
            </a:extLst>
          </p:cNvPr>
          <p:cNvSpPr/>
          <p:nvPr/>
        </p:nvSpPr>
        <p:spPr bwMode="auto">
          <a:xfrm>
            <a:off x="5447928" y="1268760"/>
            <a:ext cx="3240360" cy="1152128"/>
          </a:xfrm>
          <a:prstGeom prst="roundRect">
            <a:avLst/>
          </a:prstGeom>
          <a:solidFill>
            <a:srgbClr val="FB03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Virtuelle Treffen unter </a:t>
            </a:r>
            <a:r>
              <a:rPr lang="de-DE" dirty="0" err="1"/>
              <a:t>Programmteilnehmer:innen</a:t>
            </a:r>
            <a:r>
              <a:rPr lang="de-DE" dirty="0"/>
              <a:t> (Frankfurt/Ausland)</a:t>
            </a:r>
          </a:p>
        </p:txBody>
      </p:sp>
      <p:pic>
        <p:nvPicPr>
          <p:cNvPr id="2" name="Grafik 1" descr="Ein Bild, das Logo enthält.&#10;&#10;Automatisch generierte Beschreibung">
            <a:extLst>
              <a:ext uri="{FF2B5EF4-FFF2-40B4-BE49-F238E27FC236}">
                <a16:creationId xmlns:a16="http://schemas.microsoft.com/office/drawing/2014/main" id="{54B69955-68B9-001A-AA8C-36B518F706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87488" y="-243408"/>
            <a:ext cx="2996952" cy="2996952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555517AF-17CF-319E-445C-E89156412225}"/>
              </a:ext>
            </a:extLst>
          </p:cNvPr>
          <p:cNvSpPr txBox="1"/>
          <p:nvPr/>
        </p:nvSpPr>
        <p:spPr bwMode="auto">
          <a:xfrm>
            <a:off x="1559496" y="1772816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>
                <a:solidFill>
                  <a:schemeClr val="tx1"/>
                </a:solidFill>
                <a:latin typeface="Arial"/>
                <a:cs typeface="Arial"/>
              </a:rPr>
              <a:t>Programm</a:t>
            </a:r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F7CFBA1-F6A3-7EEE-3A67-68472C0119A4}"/>
              </a:ext>
            </a:extLst>
          </p:cNvPr>
          <p:cNvSpPr txBox="1"/>
          <p:nvPr/>
        </p:nvSpPr>
        <p:spPr bwMode="auto">
          <a:xfrm>
            <a:off x="8904312" y="5661248"/>
            <a:ext cx="2736304" cy="646331"/>
          </a:xfrm>
          <a:prstGeom prst="rect">
            <a:avLst/>
          </a:prstGeom>
          <a:solidFill>
            <a:srgbClr val="FB03BD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800" b="1" dirty="0">
                <a:solidFill>
                  <a:schemeClr val="bg1"/>
                </a:solidFill>
                <a:latin typeface="Arial"/>
                <a:cs typeface="Arial"/>
              </a:rPr>
              <a:t>Schlüsselkompetenzen </a:t>
            </a:r>
          </a:p>
          <a:p>
            <a:pPr algn="ctr"/>
            <a:r>
              <a:rPr lang="de-DE" sz="1800" b="1" dirty="0">
                <a:solidFill>
                  <a:schemeClr val="bg1"/>
                </a:solidFill>
                <a:latin typeface="Arial"/>
                <a:cs typeface="Arial"/>
              </a:rPr>
              <a:t>(BA-Ethn-06) = 9 CP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9" name="Abgerundetes Rechteck 8">
            <a:extLst>
              <a:ext uri="{FF2B5EF4-FFF2-40B4-BE49-F238E27FC236}">
                <a16:creationId xmlns:a16="http://schemas.microsoft.com/office/drawing/2014/main" id="{8CF69EAF-889F-A48B-EDE1-643731AC6F4F}"/>
              </a:ext>
            </a:extLst>
          </p:cNvPr>
          <p:cNvSpPr/>
          <p:nvPr/>
        </p:nvSpPr>
        <p:spPr>
          <a:xfrm>
            <a:off x="5231904" y="1052736"/>
            <a:ext cx="3672408" cy="5805264"/>
          </a:xfrm>
          <a:prstGeom prst="roundRect">
            <a:avLst/>
          </a:prstGeom>
          <a:noFill/>
          <a:ln w="50800">
            <a:solidFill>
              <a:srgbClr val="FB03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288FAED-A5D7-F0C4-1F36-D0B42512DB99}"/>
              </a:ext>
            </a:extLst>
          </p:cNvPr>
          <p:cNvSpPr txBox="1"/>
          <p:nvPr/>
        </p:nvSpPr>
        <p:spPr bwMode="auto">
          <a:xfrm>
            <a:off x="2495600" y="2132856"/>
            <a:ext cx="2736304" cy="369332"/>
          </a:xfrm>
          <a:prstGeom prst="rect">
            <a:avLst/>
          </a:prstGeom>
          <a:solidFill>
            <a:srgbClr val="FB03BD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800" b="1" dirty="0">
                <a:solidFill>
                  <a:schemeClr val="bg1"/>
                </a:solidFill>
                <a:latin typeface="Arial"/>
                <a:cs typeface="Arial"/>
              </a:rPr>
              <a:t>Zertifikat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94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Grafik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884046" y="0"/>
            <a:ext cx="4307952" cy="1370396"/>
          </a:xfrm>
          <a:prstGeom prst="rect">
            <a:avLst/>
          </a:prstGeom>
        </p:spPr>
      </p:pic>
      <p:sp>
        <p:nvSpPr>
          <p:cNvPr id="6" name="Rectangle 3"/>
          <p:cNvSpPr>
            <a:spLocks/>
          </p:cNvSpPr>
          <p:nvPr/>
        </p:nvSpPr>
        <p:spPr bwMode="auto">
          <a:xfrm>
            <a:off x="1582856" y="2198676"/>
            <a:ext cx="9049648" cy="4542692"/>
          </a:xfrm>
          <a:prstGeom prst="rect">
            <a:avLst/>
          </a:prstGeom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rmAutofit/>
          </a:bodyPr>
          <a:lstStyle>
            <a:lvl1pPr marL="0" indent="0" algn="l" defTabSz="914400">
              <a:lnSpc>
                <a:spcPct val="90000"/>
              </a:lnSpc>
              <a:spcBef>
                <a:spcPts val="999"/>
              </a:spcBef>
              <a:buFont typeface="Arial"/>
              <a:buNone/>
              <a:defRPr sz="2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buFont typeface=".Hiragino Kaku Gothic Interface W3"/>
              <a:buChar char="☞"/>
              <a:defRPr/>
            </a:pPr>
            <a:r>
              <a:rPr lang="de-DE" sz="2600" b="0" dirty="0">
                <a:solidFill>
                  <a:schemeClr val="tx1"/>
                </a:solidFill>
                <a:latin typeface="Arial"/>
                <a:cs typeface="Arial"/>
              </a:rPr>
              <a:t>Pilotprogramm mitgestalten</a:t>
            </a:r>
          </a:p>
          <a:p>
            <a:pPr marL="457200" indent="-457200">
              <a:lnSpc>
                <a:spcPct val="150000"/>
              </a:lnSpc>
              <a:buFont typeface=".Hiragino Kaku Gothic Interface W3"/>
              <a:buChar char="☞"/>
              <a:defRPr/>
            </a:pPr>
            <a:r>
              <a:rPr lang="de-DE" sz="2600" dirty="0">
                <a:solidFill>
                  <a:schemeClr val="tx1"/>
                </a:solidFill>
                <a:latin typeface="Arial"/>
                <a:cs typeface="Arial"/>
              </a:rPr>
              <a:t>Unterstützung </a:t>
            </a:r>
            <a:br>
              <a:rPr lang="de-DE" sz="2600" dirty="0">
                <a:solidFill>
                  <a:schemeClr val="tx1"/>
                </a:solidFill>
                <a:latin typeface="Arial"/>
                <a:cs typeface="Arial"/>
              </a:rPr>
            </a:br>
            <a:r>
              <a:rPr lang="de-DE" sz="1600" dirty="0">
                <a:solidFill>
                  <a:schemeClr val="tx1"/>
                </a:solidFill>
                <a:latin typeface="Arial"/>
                <a:cs typeface="Arial"/>
              </a:rPr>
              <a:t>(Finanzierung über PROMOS, 6 Plätze für </a:t>
            </a:r>
            <a:r>
              <a:rPr lang="de-DE" sz="1600" dirty="0" err="1">
                <a:solidFill>
                  <a:schemeClr val="tx1"/>
                </a:solidFill>
                <a:latin typeface="Arial"/>
                <a:cs typeface="Arial"/>
              </a:rPr>
              <a:t>CollabAnthro</a:t>
            </a:r>
            <a:r>
              <a:rPr lang="de-DE" sz="1600" dirty="0">
                <a:solidFill>
                  <a:schemeClr val="tx1"/>
                </a:solidFill>
                <a:latin typeface="Arial"/>
                <a:cs typeface="Arial"/>
              </a:rPr>
              <a:t>-Feldforschung)</a:t>
            </a:r>
            <a:endParaRPr lang="de-DE" sz="1600" b="0" dirty="0">
              <a:solidFill>
                <a:schemeClr val="tx1"/>
              </a:solidFill>
              <a:latin typeface="Arial"/>
              <a:cs typeface="Arial"/>
            </a:endParaRPr>
          </a:p>
          <a:p>
            <a:pPr marL="457200" indent="-457200">
              <a:lnSpc>
                <a:spcPct val="150000"/>
              </a:lnSpc>
              <a:buFont typeface=".Hiragino Kaku Gothic Interface W3"/>
              <a:buChar char="☞"/>
              <a:defRPr/>
            </a:pPr>
            <a:r>
              <a:rPr lang="de-DE" sz="2600" b="0" dirty="0">
                <a:solidFill>
                  <a:schemeClr val="tx1"/>
                </a:solidFill>
                <a:latin typeface="Arial"/>
                <a:cs typeface="Arial"/>
              </a:rPr>
              <a:t>Mentor*innen im In- u. Ausland</a:t>
            </a:r>
          </a:p>
          <a:p>
            <a:pPr marL="457200" indent="-457200">
              <a:lnSpc>
                <a:spcPct val="150000"/>
              </a:lnSpc>
              <a:buFont typeface=".Hiragino Kaku Gothic Interface W3"/>
              <a:buChar char="☞"/>
              <a:defRPr/>
            </a:pPr>
            <a:r>
              <a:rPr lang="de-DE" sz="2600" b="0" dirty="0">
                <a:solidFill>
                  <a:schemeClr val="tx1"/>
                </a:solidFill>
                <a:latin typeface="Arial"/>
                <a:cs typeface="Arial"/>
              </a:rPr>
              <a:t>LV, Workshops, Summer School 2024</a:t>
            </a:r>
          </a:p>
          <a:p>
            <a:pPr marL="457200" indent="-457200">
              <a:lnSpc>
                <a:spcPct val="150000"/>
              </a:lnSpc>
              <a:buFont typeface=".Hiragino Kaku Gothic Interface W3"/>
              <a:buChar char="☞"/>
              <a:defRPr/>
            </a:pPr>
            <a:r>
              <a:rPr lang="de-DE" sz="2600" dirty="0">
                <a:solidFill>
                  <a:schemeClr val="tx1"/>
                </a:solidFill>
                <a:latin typeface="Arial"/>
                <a:cs typeface="Arial"/>
              </a:rPr>
              <a:t>Schlüsselkompetenzen (9 CP)</a:t>
            </a:r>
            <a:endParaRPr lang="de-DE" sz="2600" b="0" dirty="0">
              <a:solidFill>
                <a:schemeClr val="tx1"/>
              </a:solidFill>
              <a:latin typeface="Arial"/>
              <a:cs typeface="Arial"/>
            </a:endParaRPr>
          </a:p>
          <a:p>
            <a:pPr marL="457200" indent="-457200">
              <a:lnSpc>
                <a:spcPct val="150000"/>
              </a:lnSpc>
              <a:buFont typeface=".Hiragino Kaku Gothic Interface W3"/>
              <a:buChar char="☞"/>
              <a:defRPr/>
            </a:pPr>
            <a:r>
              <a:rPr lang="de-DE" sz="2600" dirty="0">
                <a:solidFill>
                  <a:schemeClr val="tx1"/>
                </a:solidFill>
                <a:latin typeface="Arial"/>
                <a:cs typeface="Arial"/>
              </a:rPr>
              <a:t>Zertifikat</a:t>
            </a:r>
          </a:p>
        </p:txBody>
      </p:sp>
      <p:pic>
        <p:nvPicPr>
          <p:cNvPr id="3" name="Grafik 2" descr="Ein Bild, das Logo enthält.&#10;&#10;Automatisch generierte Beschreibung">
            <a:extLst>
              <a:ext uri="{FF2B5EF4-FFF2-40B4-BE49-F238E27FC236}">
                <a16:creationId xmlns:a16="http://schemas.microsoft.com/office/drawing/2014/main" id="{065F45F4-50DB-F4BB-5EA9-6FE4F2FC12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88" y="-243408"/>
            <a:ext cx="2996952" cy="2996952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1EFAFACC-99BB-4CD5-8807-F8AD7B99FD4C}"/>
              </a:ext>
            </a:extLst>
          </p:cNvPr>
          <p:cNvSpPr txBox="1"/>
          <p:nvPr/>
        </p:nvSpPr>
        <p:spPr bwMode="auto">
          <a:xfrm>
            <a:off x="1559496" y="1772816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>
                <a:solidFill>
                  <a:schemeClr val="tx1"/>
                </a:solidFill>
                <a:latin typeface="Arial"/>
                <a:cs typeface="Arial"/>
              </a:rPr>
              <a:t>Vorteile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0565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Grafik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884046" y="0"/>
            <a:ext cx="4307952" cy="1370396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 bwMode="auto">
          <a:xfrm>
            <a:off x="1775520" y="5301208"/>
            <a:ext cx="6552728" cy="937757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b="1" dirty="0" err="1"/>
              <a:t>Ansprechpartner</a:t>
            </a:r>
            <a:r>
              <a:rPr lang="de-DE" b="1" dirty="0"/>
              <a:t> am Institut</a:t>
            </a:r>
            <a:r>
              <a:rPr b="1" dirty="0"/>
              <a:t>:</a:t>
            </a:r>
            <a:endParaRPr lang="de-DE" b="1" dirty="0"/>
          </a:p>
          <a:p>
            <a:pPr>
              <a:defRPr/>
            </a:pPr>
            <a:r>
              <a:rPr dirty="0"/>
              <a:t>Timo </a:t>
            </a:r>
            <a:r>
              <a:rPr dirty="0" err="1"/>
              <a:t>Roßmann</a:t>
            </a:r>
            <a:endParaRPr lang="de-DE" dirty="0"/>
          </a:p>
          <a:p>
            <a:pPr>
              <a:defRPr/>
            </a:pPr>
            <a:r>
              <a:rPr lang="de-DE" dirty="0"/>
              <a:t>E-Mail: </a:t>
            </a:r>
            <a:r>
              <a:rPr lang="de-DE" dirty="0" err="1"/>
              <a:t>rossmann@em.uni-frankfurt.de</a:t>
            </a:r>
            <a:endParaRPr dirty="0"/>
          </a:p>
        </p:txBody>
      </p:sp>
      <p:pic>
        <p:nvPicPr>
          <p:cNvPr id="3" name="Grafik 2" descr="Ein Bild, das Logo enthält.&#10;&#10;Automatisch generierte Beschreibung">
            <a:extLst>
              <a:ext uri="{FF2B5EF4-FFF2-40B4-BE49-F238E27FC236}">
                <a16:creationId xmlns:a16="http://schemas.microsoft.com/office/drawing/2014/main" id="{065F45F4-50DB-F4BB-5EA9-6FE4F2FC12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88" y="-243408"/>
            <a:ext cx="2996952" cy="299695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347F80F6-93AA-2969-0440-F8E62D95D2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03512" y="2708920"/>
            <a:ext cx="1023640" cy="1023640"/>
          </a:xfrm>
          <a:prstGeom prst="rect">
            <a:avLst/>
          </a:prstGeom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C42C45CA-59DC-DE45-924D-0292107D3789}"/>
              </a:ext>
            </a:extLst>
          </p:cNvPr>
          <p:cNvSpPr>
            <a:spLocks/>
          </p:cNvSpPr>
          <p:nvPr/>
        </p:nvSpPr>
        <p:spPr bwMode="auto">
          <a:xfrm>
            <a:off x="1559496" y="2564904"/>
            <a:ext cx="9049648" cy="3678596"/>
          </a:xfrm>
          <a:prstGeom prst="rect">
            <a:avLst/>
          </a:prstGeom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rmAutofit/>
          </a:bodyPr>
          <a:lstStyle>
            <a:lvl1pPr marL="0" indent="0" algn="l" defTabSz="914400">
              <a:lnSpc>
                <a:spcPct val="90000"/>
              </a:lnSpc>
              <a:spcBef>
                <a:spcPts val="999"/>
              </a:spcBef>
              <a:buFont typeface="Arial"/>
              <a:buNone/>
              <a:defRPr sz="2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endParaRPr lang="de-DE" sz="26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8147AB1F-7BB6-431A-6BA9-E5357ECA661D}"/>
              </a:ext>
            </a:extLst>
          </p:cNvPr>
          <p:cNvSpPr/>
          <p:nvPr/>
        </p:nvSpPr>
        <p:spPr bwMode="auto">
          <a:xfrm>
            <a:off x="2927648" y="2708920"/>
            <a:ext cx="9505056" cy="718530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endParaRPr lang="de-DE" sz="2000" b="1" dirty="0"/>
          </a:p>
          <a:p>
            <a:pPr>
              <a:defRPr/>
            </a:pPr>
            <a:r>
              <a:rPr lang="de-DE" sz="2000" b="1" dirty="0"/>
              <a:t>Website besuchen: </a:t>
            </a:r>
            <a:r>
              <a:rPr lang="de-DE" sz="2000" dirty="0">
                <a:hlinkClick r:id="rId7"/>
              </a:rPr>
              <a:t>https://tinygu.de/collaboration</a:t>
            </a:r>
            <a:endParaRPr sz="2000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01CFF06A-4E76-A2EC-7165-66F6A139AE76}"/>
              </a:ext>
            </a:extLst>
          </p:cNvPr>
          <p:cNvSpPr/>
          <p:nvPr/>
        </p:nvSpPr>
        <p:spPr bwMode="auto">
          <a:xfrm>
            <a:off x="1703512" y="4005064"/>
            <a:ext cx="9505056" cy="1031629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342900" indent="-342900">
              <a:buFont typeface="Zapf Dingbats"/>
              <a:buChar char="➮"/>
              <a:defRPr/>
            </a:pPr>
            <a:r>
              <a:rPr lang="de-DE" sz="2000" b="1" dirty="0"/>
              <a:t>Fragebogen ausfüllen</a:t>
            </a:r>
          </a:p>
          <a:p>
            <a:pPr>
              <a:defRPr/>
            </a:pPr>
            <a:endParaRPr lang="de-DE" sz="2000" b="1" dirty="0"/>
          </a:p>
          <a:p>
            <a:pPr marL="342900" indent="-342900">
              <a:buFont typeface="Zapf Dingbats"/>
              <a:buChar char="➮"/>
              <a:defRPr/>
            </a:pPr>
            <a:r>
              <a:rPr lang="de-DE" sz="2000" b="1" dirty="0"/>
              <a:t>Beratungsgespräch wahrnehmen</a:t>
            </a:r>
            <a:endParaRPr sz="2000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B11EDD3A-14DE-64E5-1A62-BD86FC781110}"/>
              </a:ext>
            </a:extLst>
          </p:cNvPr>
          <p:cNvSpPr txBox="1"/>
          <p:nvPr/>
        </p:nvSpPr>
        <p:spPr bwMode="auto">
          <a:xfrm>
            <a:off x="1559496" y="1772816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>
                <a:solidFill>
                  <a:schemeClr val="tx1"/>
                </a:solidFill>
                <a:latin typeface="Arial"/>
                <a:cs typeface="Arial"/>
              </a:rPr>
              <a:t>Anmeldung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605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288</Words>
  <Application>Microsoft Macintosh PowerPoint</Application>
  <DocSecurity>0</DocSecurity>
  <PresentationFormat>Breitbild</PresentationFormat>
  <Paragraphs>68</Paragraphs>
  <Slides>6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3" baseType="lpstr">
      <vt:lpstr>.Hiragino Kaku Gothic Interface W3</vt:lpstr>
      <vt:lpstr>Arial</vt:lpstr>
      <vt:lpstr>Calibri</vt:lpstr>
      <vt:lpstr>Calibri Light</vt:lpstr>
      <vt:lpstr>Systemschrift Normal</vt:lpstr>
      <vt:lpstr>Zapf Dingbats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Obligatorische  Orientierungsveranstaltung BA Ethnologie</dc:title>
  <dc:subject/>
  <dc:creator>LS Ethnologie</dc:creator>
  <cp:keywords/>
  <dc:description/>
  <cp:lastModifiedBy>Timo Roßmann</cp:lastModifiedBy>
  <cp:revision>1026</cp:revision>
  <dcterms:created xsi:type="dcterms:W3CDTF">2019-10-02T12:53:45Z</dcterms:created>
  <dcterms:modified xsi:type="dcterms:W3CDTF">2023-07-03T20:58:26Z</dcterms:modified>
  <cp:category/>
  <dc:identifier/>
  <cp:contentStatus/>
  <dc:language/>
  <cp:version/>
</cp:coreProperties>
</file>